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Objects="1">
      <p:cViewPr varScale="1">
        <p:scale>
          <a:sx n="121" d="100"/>
          <a:sy n="121" d="100"/>
        </p:scale>
        <p:origin x="1904"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7F60784-7032-B949-92A7-495959C52C10}" type="datetimeFigureOut">
              <a:rPr lang="en-US" smtClean="0"/>
              <a:pPr/>
              <a:t>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1F3F3-6BDC-6A4E-9577-73E400C1805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F60784-7032-B949-92A7-495959C52C10}" type="datetimeFigureOut">
              <a:rPr lang="en-US" smtClean="0"/>
              <a:pPr/>
              <a:t>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1F3F3-6BDC-6A4E-9577-73E400C1805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F60784-7032-B949-92A7-495959C52C10}" type="datetimeFigureOut">
              <a:rPr lang="en-US" smtClean="0"/>
              <a:pPr/>
              <a:t>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1F3F3-6BDC-6A4E-9577-73E400C1805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7F60784-7032-B949-92A7-495959C52C10}" type="datetimeFigureOut">
              <a:rPr lang="en-US" smtClean="0"/>
              <a:pPr/>
              <a:t>1/3/19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31F3F3-6BDC-6A4E-9577-73E400C1805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7F60784-7032-B949-92A7-495959C52C10}" type="datetimeFigureOut">
              <a:rPr lang="en-US" smtClean="0"/>
              <a:pPr/>
              <a:t>1/3/19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31F3F3-6BDC-6A4E-9577-73E400C1805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7F60784-7032-B949-92A7-495959C52C10}" type="datetimeFigureOut">
              <a:rPr lang="en-US" smtClean="0"/>
              <a:pPr/>
              <a:t>1/3/19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31F3F3-6BDC-6A4E-9577-73E400C1805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F60784-7032-B949-92A7-495959C52C10}" type="datetimeFigureOut">
              <a:rPr lang="en-US" smtClean="0"/>
              <a:pPr/>
              <a:t>1/3/19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31F3F3-6BDC-6A4E-9577-73E400C1805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F60784-7032-B949-92A7-495959C52C10}" type="datetimeFigureOut">
              <a:rPr lang="en-US" smtClean="0"/>
              <a:pPr/>
              <a:t>1/3/19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31F3F3-6BDC-6A4E-9577-73E400C1805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7F60784-7032-B949-92A7-495959C52C10}" type="datetimeFigureOut">
              <a:rPr lang="en-US" smtClean="0"/>
              <a:pPr/>
              <a:t>1/3/19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31F3F3-6BDC-6A4E-9577-73E400C1805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F60784-7032-B949-92A7-495959C52C10}" type="datetimeFigureOut">
              <a:rPr lang="en-US" smtClean="0"/>
              <a:pPr/>
              <a:t>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1F3F3-6BDC-6A4E-9577-73E400C1805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7F60784-7032-B949-92A7-495959C52C10}" type="datetimeFigureOut">
              <a:rPr lang="en-US" smtClean="0"/>
              <a:pPr/>
              <a:t>1/3/19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31F3F3-6BDC-6A4E-9577-73E400C18059}"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60784-7032-B949-92A7-495959C52C10}" type="datetimeFigureOut">
              <a:rPr lang="en-US" smtClean="0"/>
              <a:pPr/>
              <a:t>1/3/19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31F3F3-6BDC-6A4E-9577-73E400C1805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One Logos</a:t>
            </a:r>
            <a:br>
              <a:rPr lang="en-US" dirty="0"/>
            </a:br>
            <a:r>
              <a:rPr lang="en-US" dirty="0"/>
              <a:t>What is required of me to be a leader?</a:t>
            </a:r>
          </a:p>
        </p:txBody>
      </p:sp>
      <p:sp>
        <p:nvSpPr>
          <p:cNvPr id="3" name="Subtitle 2"/>
          <p:cNvSpPr>
            <a:spLocks noGrp="1"/>
          </p:cNvSpPr>
          <p:nvPr>
            <p:ph type="subTitle" idx="1"/>
          </p:nvPr>
        </p:nvSpPr>
        <p:spPr/>
        <p:txBody>
          <a:bodyPr/>
          <a:lstStyle/>
          <a:p>
            <a:r>
              <a:rPr lang="en-US" dirty="0"/>
              <a:t>Mike Carey, PhD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r>
              <a:rPr lang="en-US" b="1" dirty="0"/>
              <a:t>Transforming Leadership </a:t>
            </a:r>
            <a:r>
              <a:rPr lang="en-US" dirty="0"/>
              <a:t>Week One examined the feeling among organizational participants that something is wrong in their experience of organizational life. Whether the cause is dysfunction, addiction, or neurosis, the organization is viewed as dislocated or out-of-sync. The cause of this dislocation is a choice by leaders or followers for self-</a:t>
            </a:r>
            <a:r>
              <a:rPr lang="en-US" dirty="0" err="1"/>
              <a:t>embeddedness</a:t>
            </a:r>
            <a:r>
              <a:rPr lang="en-US" dirty="0"/>
              <a:t>. The way out of the pain inherent in such segmented organizations is a choice on the part of leaders and followers for self-transcendence.</a:t>
            </a:r>
          </a:p>
          <a:p>
            <a:r>
              <a:rPr lang="en-US" dirty="0"/>
              <a:t>Week Two illustrated the dislocation caused by self-</a:t>
            </a:r>
            <a:r>
              <a:rPr lang="en-US" dirty="0" err="1"/>
              <a:t>embeddedness</a:t>
            </a:r>
            <a:r>
              <a:rPr lang="en-US" dirty="0"/>
              <a:t> by describing five frames of reference that are used by organizational participants to define problems and create solutions. These five frames—rational, human, systems, political, and cultural—offer different angles for looking at organizational life, and each frame's proposed outline of the key dynamics of situations does have value in understanding why things happen the way they do and what must be a part of any plan to make things better. However, when the partial truths contained in one of the individual the frames are confused with the whole Truth, then whatever value there is in the frame's outlook becomes distorted. </a:t>
            </a:r>
          </a:p>
          <a:p>
            <a:r>
              <a:rPr lang="en-US" dirty="0"/>
              <a:t>This section presents the alternative to the choice for self-</a:t>
            </a:r>
            <a:r>
              <a:rPr lang="en-US" dirty="0" err="1"/>
              <a:t>embeddedness</a:t>
            </a:r>
            <a:r>
              <a:rPr lang="en-US" dirty="0"/>
              <a:t>, namely, the choice for self-transcendence. After a summary description of the consequences of self-</a:t>
            </a:r>
            <a:r>
              <a:rPr lang="en-US" dirty="0" err="1"/>
              <a:t>embeddedness</a:t>
            </a:r>
            <a:r>
              <a:rPr lang="en-US" dirty="0"/>
              <a:t> in the manager, there is an analysis of the effects of self-transcendence in the leader, and finally an inquiry regarding the practical application of the process of transformation within the individual or the organization. </a:t>
            </a:r>
            <a:br>
              <a:rPr lang="en-US" dirty="0"/>
            </a:br>
            <a:endParaRPr lang="en-US"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r>
              <a:rPr lang="en-US" dirty="0"/>
              <a:t>The consequence of an individual's choice for self-</a:t>
            </a:r>
            <a:r>
              <a:rPr lang="en-US" dirty="0" err="1"/>
              <a:t>embeddedness</a:t>
            </a:r>
            <a:r>
              <a:rPr lang="en-US" dirty="0"/>
              <a:t>, magnified by the effects of a moral dynamic equivalent to centrifugal force, is that he or she will become increasingly disconnected from others and from the Truth present in organizational circumstances. Section Four distinguishes between management and leadership, the former being limited to the operating logic of one of the five organizational frames, the latter being possible only when the parameters of one frame have been transcended in favor of a more integrated vision.</a:t>
            </a:r>
          </a:p>
          <a:p>
            <a:r>
              <a:rPr lang="en-US" dirty="0"/>
              <a:t>A manager must use increasingly forceful methods on others in the organization to get them to behave in ways deemed appropriate according to the logic of the manager's frame of reference. This oppression takes a form unique to the world view of the dominant frame of the manager.</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0000" lnSpcReduction="20000"/>
          </a:bodyPr>
          <a:lstStyle/>
          <a:p>
            <a:r>
              <a:rPr lang="en-US" b="1" dirty="0"/>
              <a:t>Transforming Leadership (continued)</a:t>
            </a:r>
            <a:endParaRPr lang="en-US" dirty="0"/>
          </a:p>
          <a:p>
            <a:r>
              <a:rPr lang="en-US" dirty="0"/>
              <a:t>The human frame manager places his or her emphasis on the needs of the human component of the organization, and desires to adjust both the structure and the process of work to facilitate the healthy development of individuals. The problem for the human frame manager becomes how to convince dysfunctional people that the manager knows what is best for them. For all the “best reasons,” therefore, the manager who ignores the truth of the other frames must prescribe a remedy for what ails the organization, and this remedy must assume that everyone is best served by highly relational processes, the avoidance of accountability, and the satisfaction of needs. Paulo </a:t>
            </a:r>
            <a:r>
              <a:rPr lang="en-US" dirty="0" err="1"/>
              <a:t>Freire</a:t>
            </a:r>
            <a:r>
              <a:rPr lang="en-US" dirty="0"/>
              <a:t> defined prescription as “the imposition of one individual’s choice upon another, transforming the consciousness of the person prescribed to into one that conforms with the prescriber’s consciousness,” and this is where the self-embedded human frame manager ends up.</a:t>
            </a:r>
          </a:p>
          <a:p>
            <a:r>
              <a:rPr lang="en-US" dirty="0"/>
              <a:t>The systems frame manager trusts that the organization will work best when it can organically adapt to changing circumstances. Biological and physical systems are used as models for designing processes that will facilitate such adaptation; however, the self-embedded systems frame manager who neglects the truths of the other frames also neglects to attend to the fact that humans are not merely biological and physical systems, but consciously moral ones as well. The consequence of forgetting that which makes men and women fully human is the use of behavioral conditioning methods to accomplish the ends embraced by an “elite” corps of managers. </a:t>
            </a:r>
          </a:p>
          <a:p>
            <a:r>
              <a:rPr lang="en-US" dirty="0"/>
              <a:t>The political frame manager embraces on-going conflict as essential to the ultimate well-being of the organization. The temptation for this manager--when the truths of the other frames are </a:t>
            </a:r>
            <a:r>
              <a:rPr lang="en-US" dirty="0" err="1"/>
              <a:t>discountedBis</a:t>
            </a:r>
            <a:r>
              <a:rPr lang="en-US" dirty="0"/>
              <a:t> to become less focused on achieving the common good (the </a:t>
            </a:r>
            <a:r>
              <a:rPr lang="en-US" dirty="0" err="1"/>
              <a:t>Aristotelean</a:t>
            </a:r>
            <a:r>
              <a:rPr lang="en-US" dirty="0"/>
              <a:t> approach) and more on bargaining or negotiating successfully (the Machiavellian approach). If all activity in the organization can be said to be the result of conflict, then the “successful” political frame manager inevitably turns to subtle and not so subtle means of coercion. </a:t>
            </a:r>
          </a:p>
          <a:p>
            <a:br>
              <a:rPr lang="en-US" dirty="0"/>
            </a:br>
            <a:endParaRPr lang="en-US"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0000" lnSpcReduction="20000"/>
          </a:bodyPr>
          <a:lstStyle/>
          <a:p>
            <a:r>
              <a:rPr lang="en-US" b="1" dirty="0"/>
              <a:t>Transforming Leadership (continued)</a:t>
            </a:r>
            <a:endParaRPr lang="en-US" dirty="0"/>
          </a:p>
          <a:p>
            <a:r>
              <a:rPr lang="en-US" dirty="0"/>
              <a:t>The cultural frame manager works at the level of values and meanings, using symbols and rituals to create a culture which effectively brings people together in the organization. Ideally, these symbols and rituals serve the Truth, or logos; all too often, however, when the truths of the other frames are ignored, they end up as self-serving. The result goes beyond control, prescription, conditioning, or coercion to become, as Barbara Gray terms it, “control of consciousness”: In this use of power, less powerful groups acquiesce to decisions that are contrary to their interests because they subscribe to overarching myths that make those decisions appear legitimate. The powerful maintain their domination by controlling the awareness of the less powerful through socialization processes, information control, the use of symbols, and so forth. </a:t>
            </a:r>
          </a:p>
          <a:p>
            <a:r>
              <a:rPr lang="en-US" dirty="0"/>
              <a:t>Every manager in every organization begins within one of the five frames of reference discussed above, but not all managers move toward the edge of the circle (i.e., toward self-</a:t>
            </a:r>
            <a:r>
              <a:rPr lang="en-US" dirty="0" err="1"/>
              <a:t>embeddedness</a:t>
            </a:r>
            <a:r>
              <a:rPr lang="en-US" dirty="0"/>
              <a:t>) as illustrated in Figure 4. I propose that the reason this is so is that these frames are but a necessary starting point for a developmental path that leads to greater integration of the truths of the frames. This developmental path--which constitutes the journey of leadership—requires a choice for self-transcendence. Another way of putting this is that an evaluation of leadership must take into consideration the fundamental option of the leader. </a:t>
            </a:r>
          </a:p>
          <a:p>
            <a:r>
              <a:rPr lang="en-US" dirty="0"/>
              <a:t>The term “fundamental option” originally comes from the field of moral theology and is used to indicate the life direction or stable orientation that exists at the core level of the human person. In contemporary moral theology, there are basically two fundamental options, or stances: yes or no towards life, the authentic self, God. Given this concept, an individual act can be characterized as good or bad not only because of the nature of the act, but because of the individual person’s orientation toward or away from God, which orientation the act both represents and effects.</a:t>
            </a:r>
            <a:br>
              <a:rPr lang="en-US" dirty="0"/>
            </a:br>
            <a:br>
              <a:rPr lang="en-US" dirty="0"/>
            </a:br>
            <a:endParaRPr lang="en-US"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b="1" dirty="0"/>
              <a:t>Transforming Leadership (continued)</a:t>
            </a:r>
            <a:endParaRPr lang="en-US" dirty="0"/>
          </a:p>
          <a:p>
            <a:r>
              <a:rPr lang="en-US" dirty="0"/>
              <a:t>When applied to leadership, the term fundamental option refers to a leader’s stable orientation toward either self-transcendence or self-</a:t>
            </a:r>
            <a:r>
              <a:rPr lang="en-US" dirty="0" err="1"/>
              <a:t>embeddedness</a:t>
            </a:r>
            <a:r>
              <a:rPr lang="en-US" dirty="0"/>
              <a:t>. A fundamental option for self-</a:t>
            </a:r>
            <a:r>
              <a:rPr lang="en-US" dirty="0" err="1"/>
              <a:t>embeddedness</a:t>
            </a:r>
            <a:r>
              <a:rPr lang="en-US" dirty="0"/>
              <a:t> pushes the individual away from the logos and towards oppressive management in the form of control, prescription, conditioning, coercion, or control of consciousness. On the other hand, a fundamental option for self-transcendence pulls the individual toward the logos and, therefore, in the direction of either transactional or transforming leadership.</a:t>
            </a:r>
            <a:br>
              <a:rPr lang="en-US" dirty="0"/>
            </a:br>
            <a:endParaRPr lang="en-US" dirty="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0000" lnSpcReduction="20000"/>
          </a:bodyPr>
          <a:lstStyle/>
          <a:p>
            <a:r>
              <a:rPr lang="en-US" b="1" dirty="0"/>
              <a:t>Transforming Leadership (continued)</a:t>
            </a:r>
            <a:endParaRPr lang="en-US" dirty="0"/>
          </a:p>
          <a:p>
            <a:r>
              <a:rPr lang="en-US" dirty="0"/>
              <a:t>“Transactional” and “transforming” are descriptors which have been applied to the concept of leadership by James </a:t>
            </a:r>
            <a:r>
              <a:rPr lang="en-US" dirty="0" err="1"/>
              <a:t>MacGregor</a:t>
            </a:r>
            <a:r>
              <a:rPr lang="en-US" dirty="0"/>
              <a:t> Burns. Burns writes that transactional leadership defines a process where “leaders approach followers with an eye to exchanging one thing for another.” Transforming leadership is quite different from transactional leadership in that the leader “looks for potential motives in the followers, seeks to satisfy higher needs, and engages the full person of the follower,” which results in “a relationship of mutual stimulation and elevation” for both leader and follower. </a:t>
            </a:r>
          </a:p>
          <a:p>
            <a:r>
              <a:rPr lang="en-US" dirty="0"/>
              <a:t>Individuals within organizations are at different levels of consciousness, and so one way to identify an authentic leader may be that he or she possesses a consciousness not available to followers, while a manager may be defined as someone who possess the same consciousness of his or her subordinates. If this same level of consciousness involves being embedded in one of the five organizational frames of reference, then the manager is merely a bureaucrat responsible for the smooth functioning of the organization.</a:t>
            </a:r>
            <a:br>
              <a:rPr lang="en-US" dirty="0"/>
            </a:br>
            <a:r>
              <a:rPr lang="en-US" dirty="0"/>
              <a:t>Since the true leader possesses a consciousness not available to his or her followers, such leadership may be defined in terms of the relationship which exists between a leader and followers: i.e., transactional or transforming.</a:t>
            </a:r>
            <a:br>
              <a:rPr lang="en-US" dirty="0"/>
            </a:br>
            <a:br>
              <a:rPr lang="en-US" dirty="0"/>
            </a:br>
            <a:r>
              <a:rPr lang="en-US" dirty="0"/>
              <a:t>Given </a:t>
            </a:r>
            <a:r>
              <a:rPr lang="en-US" dirty="0" err="1"/>
              <a:t>Kegan’s</a:t>
            </a:r>
            <a:r>
              <a:rPr lang="en-US" dirty="0"/>
              <a:t> concept of the evolving self, the leader who transcends the limitations of any of the five frames understands the operating logic of an individual who is still limited to one of the frames better than that individual understands his or her own operating logic. The leader’s further stage of development in consciousness gives him or her insight into what motivates a follower on the follower’s own terms. If the leader chooses to be transactional, then, the leader offers the follower an exchange of a valued item for work. </a:t>
            </a:r>
          </a:p>
          <a:p>
            <a:br>
              <a:rPr lang="en-US" dirty="0"/>
            </a:br>
            <a:endParaRPr lang="en-US" dirty="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r>
              <a:rPr lang="en-US" b="1" dirty="0"/>
              <a:t>Transforming Leadership (continued)</a:t>
            </a:r>
            <a:endParaRPr lang="en-US" dirty="0"/>
          </a:p>
          <a:p>
            <a:r>
              <a:rPr lang="en-US" dirty="0"/>
              <a:t>Like the transactional leader, the transforming leader has insight into how the follower thinks about the organization. Unlike the transactional leader, the transforming leader chooses to use this insight to facilitate the follower’s own developmental growth toward the logos, thereby converting the follower into a leader.</a:t>
            </a:r>
          </a:p>
          <a:p>
            <a:r>
              <a:rPr lang="en-US" dirty="0"/>
              <a:t>Lawrence Kohlberg performed studies into how adolescents are facilitated in their move to higher stages of moral decision making. His research is relevant to the dynamic of transforming leadership. Kohlberg found that schools could assist young people in their moral development by providing a moral dilemma that would have different solutions according to the stage of moral development being used. He prescribed a safe environment within which young people of different stages could enter into a dialectic regarding the solution. Kohlberg thought that those at a lower stage of moral development would be attracted to the thinking of those at a higher stage of development, even though that thinking would not be fully accessible to them. In other words, the combination of exposure to the higher level of moral decision making and the innate desire to process moral decisions at that higher level would move the developmental process along.</a:t>
            </a:r>
          </a:p>
          <a:p>
            <a:r>
              <a:rPr lang="en-US" dirty="0"/>
              <a:t>This dynamic that Kohlberg explored is related to </a:t>
            </a:r>
            <a:r>
              <a:rPr lang="en-US" dirty="0" err="1"/>
              <a:t>Kegan’s</a:t>
            </a:r>
            <a:r>
              <a:rPr lang="en-US" dirty="0"/>
              <a:t> model of the evolving self. Recall the example of “my daughter” as she went through the stages of development of the self-as-subject. Since my wife and I were at each juncture at a higher stage than she, we understood her operating logic better than she herself understood it. The best we could do was to attempt to challenge the parameters of the “box” she mentally inhabited, while at the same time providing a safe environment in which to deal with that challenge. </a:t>
            </a:r>
            <a:br>
              <a:rPr lang="en-US" dirty="0"/>
            </a:br>
            <a:endParaRPr lang="en-US" dirty="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r>
              <a:rPr lang="en-US" b="1" dirty="0"/>
              <a:t>Transforming Leadership (continued)</a:t>
            </a:r>
            <a:endParaRPr lang="en-US" dirty="0"/>
          </a:p>
          <a:p>
            <a:r>
              <a:rPr lang="en-US" dirty="0"/>
              <a:t>Returning to the example of my daughter. A few months before her sixteenth birthday, she received her driver’s permit, and I would let her drive the car on the way to school each morning. Each fall morning she would go outside a little early to warm up the car and scrape the frost off of its windows; when she was done, I would join her for the four-mile drive to her high school. </a:t>
            </a:r>
          </a:p>
          <a:p>
            <a:r>
              <a:rPr lang="en-US" dirty="0"/>
              <a:t>On the morning that saw the first snowfall of the season, the roads were covered with snow and ice. As my daughter got ready to go outside to warm up the car and scrape its windows, I told her that I would drive that morning, since typically there were many accidents on the road on the first day of the snow. She argued with me for a few minutes, assuring me that she could drive safely in the snow; however, I held firm. Realizing that I wasn’t going to change my mind, my daughter said: “Fine. Then you can scrape the windows,” and left the room.</a:t>
            </a:r>
          </a:p>
          <a:p>
            <a:r>
              <a:rPr lang="en-US" dirty="0"/>
              <a:t>As I dropped my daughter off at school that morning I told her that I had the responsibility as her parent to make decisions regarding her safety, that I was disappointed by her behavior towards me, and that she wouldn’t be allowed to drive the car for two weeks, even though her birthday—and the long-awaited driving test—was only three weeks away. At that she became even more angry at me, and left the car in silence.</a:t>
            </a:r>
          </a:p>
          <a:p>
            <a:r>
              <a:rPr lang="en-US" dirty="0"/>
              <a:t>That evening she came up to me in a much different mood. “You know,” she said, “you were right about the roads. One of my friends spun out her car on the way to school. I’m sorry I got so upset with you.” I accepted her apology. “So,” she continued, “can I drive the car tomorrow?”</a:t>
            </a:r>
            <a:br>
              <a:rPr lang="en-US" dirty="0"/>
            </a:br>
            <a:br>
              <a:rPr lang="en-US" dirty="0"/>
            </a:br>
            <a:br>
              <a:rPr lang="en-US" dirty="0"/>
            </a:br>
            <a:endParaRPr lang="en-US" dirty="0"/>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r>
              <a:rPr lang="en-US" b="1" dirty="0"/>
              <a:t>Transforming Leadership (continued)</a:t>
            </a:r>
            <a:endParaRPr lang="en-US" dirty="0"/>
          </a:p>
          <a:p>
            <a:r>
              <a:rPr lang="en-US" dirty="0"/>
              <a:t>Any parent reading these lines could see them coming. My daughter was indeed sorry for her reaction to me that morning, but not on the level that I would have liked. Her self-as-subject was embedded in her relationships, and, within the confines of her operating logic, she had discovered that it was indeed reasonable for me to have insisted on driving. </a:t>
            </a:r>
          </a:p>
          <a:p>
            <a:r>
              <a:rPr lang="en-US" dirty="0"/>
              <a:t>My self-as-subject was embedded in my values, and so I wanted her to see that it was reasonable for me to have wanted to drive because as her parent I have the responsibility and authority to make such decisions regarding her safety. The best I could do at that point was to accept her apology, restate my thinking at the “values” stage, assure her of my love, and deny her the use of the car for two weeks. She might not have understood my logic, but if I handled the encounter properly, she would struggle to try to understand it. My solace had to come in the fact that eventually, after a number of such encounters over the teenage years, she would make the transition to the “values” stage as well.</a:t>
            </a:r>
          </a:p>
          <a:p>
            <a:r>
              <a:rPr lang="en-US" dirty="0"/>
              <a:t>My interaction with my daughter was both transactional and transforming. It was transactional because I exchanged a valued item of hers (my car) for a valued item of mine (her respectful interaction with me). It was transforming because I challenged her to begin thinking about what had happened at a higher level of meaning (I look forward to hearing my daughter’s interpretation of this event when she teaches a class!).</a:t>
            </a:r>
          </a:p>
          <a:p>
            <a:r>
              <a:rPr lang="en-US" dirty="0"/>
              <a:t>Leaders and followers in organizations relate quite differently than do parents and children at home, of course. Yet the common element is respect for the dignity and freedom of the individual, along with insight into what he or she holds valuable and how he or she makes meaning. </a:t>
            </a:r>
            <a:br>
              <a:rPr lang="en-US" dirty="0"/>
            </a:br>
            <a:endParaRPr lang="en-US" dirty="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r>
              <a:rPr lang="en-US" b="1" dirty="0"/>
              <a:t>Transforming Leadership (continued)</a:t>
            </a:r>
            <a:endParaRPr lang="en-US" dirty="0"/>
          </a:p>
          <a:p>
            <a:r>
              <a:rPr lang="en-US" dirty="0"/>
              <a:t>The conversion of a follower into a leader through the transforming relationship with a self-transcendent leader, therefore, is neither a quick nor simple process. In addition to the time required for transition from one stage to another, individuals within any given organization may be at a variety of developmental stages, and the transforming leader needs to be attentive to the capacity of those with whom he or she interacts. In order to avoid the error of moving too quickly, the process of transformation can be dealt with in three distinct phases: empowerment, collaboration, and dialogue. </a:t>
            </a:r>
          </a:p>
          <a:p>
            <a:r>
              <a:rPr lang="en-US" dirty="0"/>
              <a:t>Even though individuals within organizations may all have made a fundamental option for self-transcendence, they may be at different places in their journeys toward the </a:t>
            </a:r>
            <a:r>
              <a:rPr lang="en-US" i="1" dirty="0"/>
              <a:t>logos</a:t>
            </a:r>
            <a:r>
              <a:rPr lang="en-US" dirty="0"/>
              <a:t>. Some may still be bound by the confines of their “frame of choice,” and assisting them in the next step on their developmental journey requires empowerment, i.e., a sense of self-efficacy that will allow them to break free. During the empowerment phase, the leader assists the follower in finding his or her own voice, and leads the follower to the realization that he or she has valuable gifts to offer the organization, and convinces the follower that the organization wants these gifts to be used. </a:t>
            </a:r>
          </a:p>
          <a:p>
            <a:r>
              <a:rPr lang="en-US" dirty="0"/>
              <a:t>Others in the organization already may have this internal sense of self and of influence over their environment; what is needed in their development is a shift to an external sense of relationship with others, or the ability to collaborate. </a:t>
            </a:r>
            <a:br>
              <a:rPr lang="en-US" dirty="0"/>
            </a:br>
            <a:br>
              <a:rPr lang="en-US" dirty="0"/>
            </a:br>
            <a:br>
              <a:rPr lang="en-US" dirty="0"/>
            </a:br>
            <a:endParaRPr lang="en-US"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47500" lnSpcReduction="20000"/>
          </a:bodyPr>
          <a:lstStyle/>
          <a:p>
            <a:r>
              <a:rPr lang="en-US" b="1" dirty="0"/>
              <a:t>Transforming Leadership (continued)</a:t>
            </a:r>
            <a:endParaRPr lang="en-US" dirty="0"/>
          </a:p>
          <a:p>
            <a:r>
              <a:rPr lang="en-US" dirty="0"/>
              <a:t>Collaboration goes beyond using one’s gifts within the organization: the emphasis of this phase of development is on how to share those gifts in working with others and on finding a common ground of agreement to enable the organizational community to grow. </a:t>
            </a:r>
          </a:p>
          <a:p>
            <a:r>
              <a:rPr lang="en-US" dirty="0"/>
              <a:t>Finally, there may be individuals in the organization who have experience of and commitment to collaborative relationships and so are ready for the next step in the developmental path of leadership: dialogue. Dialogue goes beyond empowerment in putting oneself forward, beyond collaboration in finding common ground, to “being transformed into a communion in which we do not remain what we were.” </a:t>
            </a:r>
          </a:p>
          <a:p>
            <a:r>
              <a:rPr lang="en-US" dirty="0"/>
              <a:t>To fully understand and promote empowerment, collaboration, and dialogue within organizations, the leader must not see them as separate activities, but as hierarchical stages on the path toward the logos. Dialogue is not possible unless people first have experienced collaboration; collaboration is impossible if individuals have not had a previous experience of empowerment. When an expert in the martial arts attempts to break a board or brick with his or her hands, the target is not the board or brick, but a spot a few inches on the other side of it. The board or the brick is broken by the expert’s hand incidentally, i.e., on the way to the real target which is an inch farther away. In the same way, empowerment and collaboration (and even dialogue) activities should not be seen as ends in themselves, but as means to an ultimate end, which is the </a:t>
            </a:r>
            <a:r>
              <a:rPr lang="en-US" i="1" dirty="0"/>
              <a:t>logos</a:t>
            </a:r>
            <a:r>
              <a:rPr lang="en-US"/>
              <a:t>. </a:t>
            </a:r>
            <a:br>
              <a:rPr lang="en-US"/>
            </a:br>
            <a:endParaRPr lang="en-US" dirty="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TotalTime>
  <Words>3029</Words>
  <Application>Microsoft Macintosh PowerPoint</Application>
  <PresentationFormat>On-screen Show (4:3)</PresentationFormat>
  <Paragraphs>44</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One Logos What is required of me to be a leader?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GONZAGA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Logos What is required of me to be a leader?</dc:title>
  <dc:creator>STEVEN WALKER</dc:creator>
  <cp:lastModifiedBy>Steven Walker</cp:lastModifiedBy>
  <cp:revision>4</cp:revision>
  <dcterms:created xsi:type="dcterms:W3CDTF">2013-04-08T19:29:35Z</dcterms:created>
  <dcterms:modified xsi:type="dcterms:W3CDTF">2019-01-04T05:26:20Z</dcterms:modified>
</cp:coreProperties>
</file>